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1" r:id="rId1"/>
  </p:sldMasterIdLst>
  <p:notesMasterIdLst>
    <p:notesMasterId r:id="rId3"/>
  </p:notesMasterIdLst>
  <p:sldIdLst>
    <p:sldId id="307" r:id="rId2"/>
  </p:sldIdLst>
  <p:sldSz cx="7772400" cy="10058400"/>
  <p:notesSz cx="6858000" cy="9144000"/>
  <p:embeddedFontLst>
    <p:embeddedFont>
      <p:font typeface="Avenir Next Condensed" panose="020B0506020202020204" pitchFamily="34" charset="0"/>
      <p:regular r:id="rId4"/>
      <p:bold r:id="rId5"/>
      <p:italic r:id="rId6"/>
      <p:boldItalic r:id="rId7"/>
    </p:embeddedFont>
    <p:embeddedFont>
      <p:font typeface="Bernard MT Condensed" panose="02050806060905020404" pitchFamily="18" charset="77"/>
      <p:regular r:id="rId8"/>
    </p:embeddedFont>
    <p:embeddedFont>
      <p:font typeface="Century Gothic" panose="020B0502020202020204" pitchFamily="34" charset="0"/>
      <p:regular r:id="rId9"/>
      <p:bold r:id="rId10"/>
      <p:italic r:id="rId11"/>
      <p:boldItalic r:id="rId1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CDBB"/>
    <a:srgbClr val="B79C33"/>
    <a:srgbClr val="EB7D7F"/>
    <a:srgbClr val="F47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09D91C06-4BFC-4DBA-AA67-5FCD455D17BA}">
  <a:tblStyle styleId="{09D91C06-4BFC-4DBA-AA67-5FCD455D17BA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DFD"/>
          </a:solidFill>
        </a:fill>
      </a:tcStyle>
    </a:wholeTbl>
    <a:band1H>
      <a:tcTxStyle/>
      <a:tcStyle>
        <a:tcBdr/>
        <a:fill>
          <a:solidFill>
            <a:srgbClr val="CDD8F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8F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5854"/>
    <p:restoredTop sz="94637"/>
  </p:normalViewPr>
  <p:slideViewPr>
    <p:cSldViewPr snapToGrid="0">
      <p:cViewPr varScale="1">
        <p:scale>
          <a:sx n="70" d="100"/>
          <a:sy n="70" d="100"/>
        </p:scale>
        <p:origin x="4040" y="20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presProps" Target="presProps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theme" Target="theme/theme1.xml"/><Relationship Id="rId10" Type="http://schemas.openxmlformats.org/officeDocument/2006/relationships/font" Target="fonts/font7.fntdata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" name="Google Shape;333;SLIDES_API2029075019_129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34" name="Google Shape;334;SLIDES_API2029075019_12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6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3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2E612AD-D6D8-2AD9-C492-23BFBD574B5F}"/>
              </a:ext>
            </a:extLst>
          </p:cNvPr>
          <p:cNvSpPr txBox="1"/>
          <p:nvPr/>
        </p:nvSpPr>
        <p:spPr>
          <a:xfrm>
            <a:off x="3267774" y="562761"/>
            <a:ext cx="45046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M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2CDBB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R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5D14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S. 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47E3C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P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EB7D7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E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A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2CDBB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C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5D14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O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47E3C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 C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EB7D7F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K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B79C33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’</a:t>
            </a:r>
            <a:r>
              <a:rPr lang="en-US" sz="4400" b="1" spc="-300" dirty="0">
                <a:ln>
                  <a:solidFill>
                    <a:sysClr val="windowText" lastClr="000000"/>
                  </a:solidFill>
                </a:ln>
                <a:solidFill>
                  <a:srgbClr val="F5D146"/>
                </a:solidFill>
                <a:effectLst>
                  <a:glow rad="101600">
                    <a:schemeClr val="bg1"/>
                  </a:glow>
                </a:effectLst>
                <a:latin typeface="Century Gothic" panose="020B0502020202020204" pitchFamily="34" charset="0"/>
                <a:ea typeface="KAWonderful" panose="02000603000000000000" pitchFamily="2" charset="0"/>
                <a:cs typeface="KG Red Hands" charset="0"/>
              </a:rPr>
              <a:t>S</a:t>
            </a:r>
            <a:endParaRPr lang="en-US" sz="4400" b="1" spc="-300" dirty="0">
              <a:ln>
                <a:solidFill>
                  <a:sysClr val="windowText" lastClr="000000"/>
                </a:solidFill>
              </a:ln>
              <a:solidFill>
                <a:srgbClr val="F5D146"/>
              </a:solidFill>
              <a:effectLst>
                <a:glow rad="101600">
                  <a:prstClr val="white"/>
                </a:glow>
              </a:effectLst>
              <a:latin typeface="Century Gothic" panose="020B0502020202020204" pitchFamily="34" charset="0"/>
              <a:ea typeface="KAWonderful" panose="02000603000000000000" pitchFamily="2" charset="0"/>
              <a:cs typeface="KG Red Hands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8668670-0866-D819-C115-236BD8E2BCC2}"/>
              </a:ext>
            </a:extLst>
          </p:cNvPr>
          <p:cNvSpPr txBox="1"/>
          <p:nvPr/>
        </p:nvSpPr>
        <p:spPr>
          <a:xfrm>
            <a:off x="2360051" y="2059298"/>
            <a:ext cx="5775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latin typeface="Century Gothic" panose="020B0502020202020204" pitchFamily="34" charset="0"/>
                <a:ea typeface="AGFriNally" charset="0"/>
                <a:cs typeface="AGFriNally" charset="0"/>
              </a:rPr>
              <a:t>WEEK OF:  March 4-8, 2024</a:t>
            </a:r>
            <a:endParaRPr lang="en-US" sz="2800" dirty="0">
              <a:latin typeface="Century Gothic" panose="020B0502020202020204" pitchFamily="34" charset="0"/>
              <a:ea typeface="AGFriNally" charset="0"/>
              <a:cs typeface="AGFriNally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115500-2D14-59C0-33C1-DE44CEAE94E8}"/>
              </a:ext>
            </a:extLst>
          </p:cNvPr>
          <p:cNvSpPr txBox="1"/>
          <p:nvPr/>
        </p:nvSpPr>
        <p:spPr>
          <a:xfrm>
            <a:off x="783469" y="2396866"/>
            <a:ext cx="2695158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Weekly Skills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EAEE345-2D82-6C04-961C-43783537B19C}"/>
              </a:ext>
            </a:extLst>
          </p:cNvPr>
          <p:cNvSpPr txBox="1"/>
          <p:nvPr/>
        </p:nvSpPr>
        <p:spPr>
          <a:xfrm>
            <a:off x="4577381" y="2365742"/>
            <a:ext cx="3031986" cy="400110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solidFill>
                    <a:sysClr val="windowText" lastClr="000000"/>
                  </a:solidFill>
                </a:ln>
                <a:solidFill>
                  <a:schemeClr val="bg1">
                    <a:lumMod val="65000"/>
                  </a:schemeClr>
                </a:solidFill>
                <a:effectLst>
                  <a:glow rad="101600">
                    <a:srgbClr val="FFFFFF"/>
                  </a:glow>
                </a:effectLst>
                <a:uLnTx/>
                <a:uFillTx/>
                <a:latin typeface="Cooper Black" panose="0208090404030B020404" pitchFamily="18" charset="77"/>
                <a:cs typeface="Phosphate Solid" panose="02000506050000020004" pitchFamily="2" charset="77"/>
                <a:sym typeface="Arial"/>
              </a:rPr>
              <a:t>Coming up @ NSE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uLnTx/>
              <a:uFillTx/>
              <a:latin typeface="Cooper Black" panose="0208090404030B020404" pitchFamily="18" charset="77"/>
              <a:sym typeface="Arial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1243EE-D2C4-4E8B-E9A6-2AA7EBEB3AC4}"/>
              </a:ext>
            </a:extLst>
          </p:cNvPr>
          <p:cNvSpPr/>
          <p:nvPr/>
        </p:nvSpPr>
        <p:spPr>
          <a:xfrm>
            <a:off x="337897" y="4142227"/>
            <a:ext cx="3689175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DD4B85E-C735-95F0-9E5A-D8FD7B69A65C}"/>
              </a:ext>
            </a:extLst>
          </p:cNvPr>
          <p:cNvSpPr txBox="1"/>
          <p:nvPr/>
        </p:nvSpPr>
        <p:spPr>
          <a:xfrm>
            <a:off x="337896" y="4142455"/>
            <a:ext cx="3689175" cy="338554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6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  PHONICS Skill OF THE WEEK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273C444-617D-E3F8-4AF8-0C9FEDE19EC5}"/>
              </a:ext>
            </a:extLst>
          </p:cNvPr>
          <p:cNvSpPr/>
          <p:nvPr/>
        </p:nvSpPr>
        <p:spPr>
          <a:xfrm>
            <a:off x="4123954" y="4142226"/>
            <a:ext cx="3310549" cy="369333"/>
          </a:xfrm>
          <a:prstGeom prst="rect">
            <a:avLst/>
          </a:prstGeom>
          <a:solidFill>
            <a:srgbClr val="F2CDB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14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  <a:sym typeface="Arial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6BCA174-AB5B-275C-3CA9-24F0E89DFCFA}"/>
              </a:ext>
            </a:extLst>
          </p:cNvPr>
          <p:cNvSpPr txBox="1"/>
          <p:nvPr/>
        </p:nvSpPr>
        <p:spPr>
          <a:xfrm>
            <a:off x="3902630" y="4147263"/>
            <a:ext cx="3602333" cy="369332"/>
          </a:xfrm>
          <a:prstGeom prst="rect">
            <a:avLst/>
          </a:prstGeom>
          <a:noFill/>
          <a:ln>
            <a:noFill/>
          </a:ln>
        </p:spPr>
        <p:txBody>
          <a:bodyPr wrap="square" lIns="91440" tIns="45720" rIns="91440" bIns="45720" rtlCol="0" anchor="t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schemeClr val="tx1">
                    <a:lumMod val="65000"/>
                    <a:lumOff val="35000"/>
                  </a:schemeClr>
                </a:solidFill>
                <a:effectLst/>
                <a:uLnTx/>
                <a:uFillTx/>
                <a:latin typeface="Cooper Black"/>
                <a:cs typeface="Arial"/>
                <a:sym typeface="Arial"/>
              </a:rPr>
              <a:t>VOCABULARY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schemeClr val="tx1">
                  <a:lumMod val="65000"/>
                  <a:lumOff val="35000"/>
                </a:schemeClr>
              </a:solidFill>
              <a:effectLst/>
              <a:uLnTx/>
              <a:uFillTx/>
              <a:latin typeface="Cooper Black"/>
              <a:cs typeface="Arial"/>
              <a:sym typeface="Arial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50B2E84-516A-D0E3-90DC-2160712C8078}"/>
              </a:ext>
            </a:extLst>
          </p:cNvPr>
          <p:cNvSpPr txBox="1"/>
          <p:nvPr/>
        </p:nvSpPr>
        <p:spPr>
          <a:xfrm>
            <a:off x="352882" y="4655286"/>
            <a:ext cx="3689174" cy="2785378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2400" b="0" i="0" u="none" strike="noStrike" cap="none" spc="0" normalizeH="0" baseline="0" noProof="0" dirty="0">
              <a:ln>
                <a:noFill/>
              </a:ln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2400" kern="0" dirty="0">
              <a:solidFill>
                <a:srgbClr val="000000"/>
              </a:solidFill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kumimoji="0" lang="en-US" sz="7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Phosphate Inline" panose="02000506050000020004" pitchFamily="2" charset="77"/>
              <a:cs typeface="Phosphate Inline" panose="02000506050000020004" pitchFamily="2" charset="77"/>
              <a:sym typeface="Arial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C373215-AA3C-6F3F-6787-859B59228A0F}"/>
              </a:ext>
            </a:extLst>
          </p:cNvPr>
          <p:cNvSpPr txBox="1"/>
          <p:nvPr/>
        </p:nvSpPr>
        <p:spPr>
          <a:xfrm>
            <a:off x="4123953" y="4634789"/>
            <a:ext cx="3310549" cy="4462760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Bernard MT Condensed" panose="02050806060905020404" pitchFamily="18" charset="77"/>
                <a:cs typeface="Phosphate Inline" panose="02000506050000020004" pitchFamily="2" charset="77"/>
              </a:rPr>
              <a:t>**vocab test will be 3/7**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latin typeface="Bernard MT Condensed" panose="02050806060905020404" pitchFamily="18" charset="77"/>
              <a:cs typeface="Phosphate Inline" panose="02000506050000020004" pitchFamily="2" charset="77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1.) </a:t>
            </a:r>
            <a:r>
              <a:rPr kumimoji="0" lang="en-US" sz="1800" b="1" i="0" u="sng" strike="noStrike" cap="none" spc="0" normalizeH="0" baseline="0" noProof="0" dirty="0">
                <a:ln>
                  <a:noFill/>
                </a:ln>
                <a:effectLst/>
                <a:uLnTx/>
                <a:uFillTx/>
                <a:latin typeface="Century Gothic" panose="020B0502020202020204" pitchFamily="34" charset="0"/>
                <a:cs typeface="Phosphate Inline" panose="02000506050000020004" pitchFamily="2" charset="77"/>
              </a:rPr>
              <a:t>solved</a:t>
            </a:r>
            <a:r>
              <a:rPr lang="en-US" sz="1800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u="sng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–</a:t>
            </a:r>
            <a:r>
              <a:rPr lang="en-US" sz="1800" kern="0" dirty="0">
                <a:latin typeface="Century Gothic" panose="020B0502020202020204" pitchFamily="34" charset="0"/>
                <a:cs typeface="Times New Roman" panose="02020603050405020304" pitchFamily="18" charset="0"/>
                <a:sym typeface="Arial"/>
              </a:rPr>
              <a:t>how a problem is worked out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kern="0" dirty="0">
              <a:effectLst/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2.) </a:t>
            </a:r>
            <a:r>
              <a:rPr lang="en-US" sz="1800" b="1" u="sng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point of view-</a:t>
            </a:r>
            <a:r>
              <a:rPr lang="en-US" sz="1800" kern="0" dirty="0"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a character thinks or feels about other story characters or events</a:t>
            </a:r>
            <a:endParaRPr lang="en-US" sz="1000" kern="0" dirty="0">
              <a:latin typeface="Century Gothic" panose="020B0502020202020204" pitchFamily="34" charset="0"/>
              <a:cs typeface="Phosphate Inline" panose="02000506050000020004" pitchFamily="2" charset="77"/>
              <a:sym typeface="Arial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3.) </a:t>
            </a:r>
            <a:r>
              <a:rPr lang="en-US" sz="1800" b="1" u="sng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supports-</a:t>
            </a:r>
            <a:r>
              <a:rPr lang="en-US" sz="1800" kern="0" dirty="0">
                <a:effectLst/>
                <a:latin typeface="Century Gothic" panose="020B0502020202020204" pitchFamily="34" charset="0"/>
                <a:cs typeface="Phosphate Inline" panose="02000506050000020004" pitchFamily="2" charset="77"/>
                <a:sym typeface="Arial"/>
              </a:rPr>
              <a:t> 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agree with or help explain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dirty="0">
                <a:latin typeface="Century Gothic" panose="020B0502020202020204" pitchFamily="34" charset="0"/>
              </a:rPr>
              <a:t>4.) </a:t>
            </a:r>
            <a:r>
              <a:rPr lang="en-US" sz="1800" b="1" u="sng" dirty="0">
                <a:latin typeface="Century Gothic" panose="020B0502020202020204" pitchFamily="34" charset="0"/>
              </a:rPr>
              <a:t>speaker-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voice or one that speaks in a story</a:t>
            </a:r>
            <a:endParaRPr lang="en-US" sz="1800" dirty="0"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endParaRPr lang="en-US" sz="1000" dirty="0">
              <a:effectLst/>
              <a:latin typeface="Century Gothic" panose="020B0502020202020204" pitchFamily="34" charset="0"/>
            </a:endParaRPr>
          </a:p>
          <a:p>
            <a:pPr>
              <a:buClr>
                <a:srgbClr val="000000"/>
              </a:buClr>
              <a:defRPr/>
            </a:pPr>
            <a:r>
              <a:rPr lang="en-US" sz="1800" dirty="0">
                <a:latin typeface="Century Gothic" panose="020B0502020202020204" pitchFamily="34" charset="0"/>
              </a:rPr>
              <a:t>5.) </a:t>
            </a:r>
            <a:r>
              <a:rPr lang="en-US" sz="1800" b="1" u="sng" dirty="0">
                <a:latin typeface="Century Gothic" panose="020B0502020202020204" pitchFamily="34" charset="0"/>
              </a:rPr>
              <a:t>problem-</a:t>
            </a:r>
            <a:r>
              <a:rPr lang="en-US" sz="1800" dirty="0">
                <a:latin typeface="Century Gothic" panose="020B0502020202020204" pitchFamily="34" charset="0"/>
              </a:rPr>
              <a:t> </a:t>
            </a:r>
            <a:r>
              <a:rPr lang="en-US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state of difficulty that needs to be resolved</a:t>
            </a:r>
            <a:endParaRPr lang="en-US" sz="1800" dirty="0">
              <a:effectLst/>
              <a:latin typeface="Arial Rounded MT Bold" panose="020F0704030504030204" pitchFamily="34" charset="77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9AED87C-3D0B-B236-30BC-56B55544F84E}"/>
              </a:ext>
            </a:extLst>
          </p:cNvPr>
          <p:cNvSpPr txBox="1"/>
          <p:nvPr/>
        </p:nvSpPr>
        <p:spPr>
          <a:xfrm>
            <a:off x="307652" y="2733942"/>
            <a:ext cx="3749666" cy="1246495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ELA: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procedures in a text</a:t>
            </a:r>
            <a:endParaRPr lang="en-US" sz="1500" dirty="0">
              <a:latin typeface="Avenir Next Condensed" panose="020B0506020202020204" pitchFamily="34" charset="0"/>
              <a:ea typeface="Century Gothic" charset="0"/>
              <a:cs typeface="Century Gothic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PHONICS: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oo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ou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ue</a:t>
            </a:r>
            <a:r>
              <a:rPr lang="en-US" sz="1500" kern="0" dirty="0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, </a:t>
            </a:r>
            <a:r>
              <a:rPr lang="en-US" sz="1500" kern="0" dirty="0" err="1">
                <a:solidFill>
                  <a:srgbClr val="000000"/>
                </a:solidFill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u_e</a:t>
            </a:r>
            <a:r>
              <a:rPr lang="en-US" sz="1500" dirty="0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, </a:t>
            </a:r>
            <a:r>
              <a:rPr lang="en-US" sz="1500" dirty="0" err="1">
                <a:latin typeface="Avenir Next Condensed" panose="020B0506020202020204" pitchFamily="34" charset="0"/>
                <a:ea typeface="Century Gothic" charset="0"/>
                <a:cs typeface="Century Gothic" charset="0"/>
              </a:rPr>
              <a:t>ew</a:t>
            </a:r>
            <a:endParaRPr kumimoji="0" lang="en-US" sz="1500" i="0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venir Next Condensed" panose="020B0506020202020204" pitchFamily="34" charset="0"/>
              <a:ea typeface="Century Gothic" charset="0"/>
              <a:cs typeface="Century Gothic" charset="0"/>
              <a:sym typeface="Arial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MATH:</a:t>
            </a:r>
            <a:r>
              <a:rPr kumimoji="0" lang="en-US" sz="1500" b="1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 Adding several 2-digit numbers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LANGUAGE: </a:t>
            </a:r>
            <a:r>
              <a:rPr kumimoji="0" lang="en-US" sz="1500" i="0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Pronouns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en-US" sz="15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Social Studies: </a:t>
            </a:r>
            <a:r>
              <a:rPr kumimoji="0" lang="en-US" sz="1500" b="0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venir Next Condensed" panose="020B0506020202020204" pitchFamily="34" charset="0"/>
                <a:ea typeface="Century Gothic" charset="0"/>
                <a:cs typeface="Century Gothic" charset="0"/>
                <a:sym typeface="Arial"/>
              </a:rPr>
              <a:t>Maps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BEB26CCA-9CDE-CA5A-ABE9-3BFC55C43F5E}"/>
              </a:ext>
            </a:extLst>
          </p:cNvPr>
          <p:cNvSpPr txBox="1"/>
          <p:nvPr/>
        </p:nvSpPr>
        <p:spPr>
          <a:xfrm>
            <a:off x="4134178" y="2735029"/>
            <a:ext cx="3300324" cy="1277273"/>
          </a:xfrm>
          <a:prstGeom prst="rect">
            <a:avLst/>
          </a:prstGeom>
          <a:noFill/>
          <a:ln w="57150"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</a:t>
            </a:r>
            <a:r>
              <a:rPr lang="en-US" sz="1800" b="1" dirty="0">
                <a:latin typeface="Century Gothic" panose="020B0502020202020204" pitchFamily="34" charset="0"/>
                <a:cs typeface="Arial Hebrew Scholar Light"/>
              </a:rPr>
              <a:t>/4- SPRING PICTURES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3/8- SUPER HERO DAY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dirty="0">
                <a:latin typeface="Century Gothic" panose="020B0502020202020204" pitchFamily="34" charset="0"/>
                <a:cs typeface="Arial Hebrew Scholar Light"/>
              </a:rPr>
              <a:t>3/11-3/15- SPRING BREAK</a:t>
            </a: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20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en-US" sz="18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4/4- </a:t>
            </a:r>
            <a:r>
              <a:rPr lang="en-US" sz="1600" b="1" kern="0" dirty="0">
                <a:solidFill>
                  <a:srgbClr val="000000"/>
                </a:solidFill>
                <a:latin typeface="Century Gothic" panose="020B0502020202020204" pitchFamily="34" charset="0"/>
                <a:cs typeface="Arial Hebrew Scholar Light"/>
                <a:sym typeface="Arial"/>
              </a:rPr>
              <a:t>SPRING MUSIC PROGRAM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1CCE0CE6-D56F-7B53-00DD-28A3C38F07E9}"/>
              </a:ext>
            </a:extLst>
          </p:cNvPr>
          <p:cNvSpPr txBox="1"/>
          <p:nvPr/>
        </p:nvSpPr>
        <p:spPr>
          <a:xfrm>
            <a:off x="337896" y="7579355"/>
            <a:ext cx="3650126" cy="2015936"/>
          </a:xfrm>
          <a:prstGeom prst="rect">
            <a:avLst/>
          </a:prstGeom>
          <a:noFill/>
          <a:ln w="28575">
            <a:solidFill>
              <a:schemeClr val="tx1"/>
            </a:solidFill>
            <a:prstDash val="lgDash"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Century Gothic" panose="020B0502020202020204" pitchFamily="34" charset="0"/>
              </a:rPr>
              <a:t>Reminders-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Send Snack/Water each day. 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Vocabulary Test- Thursday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Spelling and Math Facts Tests – Friday</a:t>
            </a:r>
          </a:p>
          <a:p>
            <a:pPr algn="ctr"/>
            <a:r>
              <a:rPr lang="en-US" sz="1800" b="1" dirty="0">
                <a:latin typeface="Century Gothic" panose="020B0502020202020204" pitchFamily="34" charset="0"/>
              </a:rPr>
              <a:t>Homework- Reading, Math, and Math Facts each night</a:t>
            </a:r>
          </a:p>
          <a:p>
            <a:pPr algn="ctr"/>
            <a:endParaRPr lang="en-US" sz="100" b="1" dirty="0">
              <a:latin typeface="Century Gothic" panose="020B0502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B533E46-8560-C719-FBEE-EE44AC1AE8E4}"/>
              </a:ext>
            </a:extLst>
          </p:cNvPr>
          <p:cNvSpPr txBox="1"/>
          <p:nvPr/>
        </p:nvSpPr>
        <p:spPr>
          <a:xfrm>
            <a:off x="393708" y="4770703"/>
            <a:ext cx="12868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country</a:t>
            </a:r>
          </a:p>
          <a:p>
            <a:r>
              <a:rPr lang="en-US" sz="2000" dirty="0"/>
              <a:t>animal</a:t>
            </a:r>
          </a:p>
          <a:p>
            <a:r>
              <a:rPr lang="en-US" sz="2000" dirty="0"/>
              <a:t>chewing</a:t>
            </a:r>
          </a:p>
          <a:p>
            <a:r>
              <a:rPr lang="en-US" sz="2000" dirty="0"/>
              <a:t>you’ve</a:t>
            </a:r>
          </a:p>
          <a:p>
            <a:r>
              <a:rPr lang="en-US" sz="2000" dirty="0"/>
              <a:t>shampoo</a:t>
            </a:r>
          </a:p>
          <a:p>
            <a:r>
              <a:rPr lang="en-US" sz="2000" dirty="0"/>
              <a:t>earth</a:t>
            </a:r>
          </a:p>
          <a:p>
            <a:r>
              <a:rPr lang="en-US" sz="2000" dirty="0"/>
              <a:t>food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71280E0-CDCB-AE4D-A6A2-0F3F19E66B27}"/>
              </a:ext>
            </a:extLst>
          </p:cNvPr>
          <p:cNvSpPr txBox="1"/>
          <p:nvPr/>
        </p:nvSpPr>
        <p:spPr>
          <a:xfrm>
            <a:off x="1680563" y="4801480"/>
            <a:ext cx="1390867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tube</a:t>
            </a:r>
          </a:p>
          <a:p>
            <a:r>
              <a:rPr lang="en-US" sz="2000" dirty="0"/>
              <a:t>clue</a:t>
            </a:r>
          </a:p>
          <a:p>
            <a:r>
              <a:rPr lang="en-US" sz="2000" dirty="0"/>
              <a:t>moon</a:t>
            </a:r>
          </a:p>
          <a:p>
            <a:r>
              <a:rPr lang="en-US" sz="2000" dirty="0"/>
              <a:t>new</a:t>
            </a:r>
          </a:p>
          <a:p>
            <a:r>
              <a:rPr lang="en-US" sz="2000" dirty="0"/>
              <a:t>soup</a:t>
            </a:r>
          </a:p>
          <a:p>
            <a:r>
              <a:rPr lang="en-US" sz="2000" dirty="0"/>
              <a:t>loose</a:t>
            </a:r>
          </a:p>
          <a:p>
            <a:endParaRPr lang="en-US" sz="1800" dirty="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E4741822-90D4-BFD6-D203-78FDB7BAA58B}"/>
              </a:ext>
            </a:extLst>
          </p:cNvPr>
          <p:cNvSpPr txBox="1"/>
          <p:nvPr/>
        </p:nvSpPr>
        <p:spPr>
          <a:xfrm>
            <a:off x="2700146" y="4786090"/>
            <a:ext cx="15926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toothbrush</a:t>
            </a:r>
          </a:p>
          <a:p>
            <a:r>
              <a:rPr lang="en-US" sz="2000" dirty="0"/>
              <a:t>wash</a:t>
            </a:r>
          </a:p>
          <a:p>
            <a:r>
              <a:rPr lang="en-US" sz="2000" dirty="0"/>
              <a:t>chew</a:t>
            </a:r>
          </a:p>
          <a:p>
            <a:r>
              <a:rPr lang="en-US" sz="2000" dirty="0"/>
              <a:t>ruler</a:t>
            </a:r>
          </a:p>
          <a:p>
            <a:r>
              <a:rPr lang="en-US" sz="2000" dirty="0"/>
              <a:t>glue</a:t>
            </a:r>
          </a:p>
          <a:p>
            <a:r>
              <a:rPr lang="en-US" sz="2000" dirty="0"/>
              <a:t>group</a:t>
            </a:r>
          </a:p>
          <a:p>
            <a:r>
              <a:rPr lang="en-US" sz="2000" dirty="0"/>
              <a:t>soon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8E28DCDD-6908-BD20-A58A-39F7FBBA5A63}"/>
              </a:ext>
            </a:extLst>
          </p:cNvPr>
          <p:cNvSpPr/>
          <p:nvPr/>
        </p:nvSpPr>
        <p:spPr>
          <a:xfrm>
            <a:off x="0" y="0"/>
            <a:ext cx="3195020" cy="236574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pic>
        <p:nvPicPr>
          <p:cNvPr id="33" name="Picture 32" descr="A group of superheroes and a fan&#10;&#10;Description automatically generated">
            <a:extLst>
              <a:ext uri="{FF2B5EF4-FFF2-40B4-BE49-F238E27FC236}">
                <a16:creationId xmlns:a16="http://schemas.microsoft.com/office/drawing/2014/main" id="{3B6239C6-8E73-C154-5EC8-2BFE5A53F9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7478" y="68567"/>
            <a:ext cx="2537005" cy="2365743"/>
          </a:xfrm>
          <a:prstGeom prst="rect">
            <a:avLst/>
          </a:prstGeom>
        </p:spPr>
      </p:pic>
      <p:pic>
        <p:nvPicPr>
          <p:cNvPr id="35" name="Picture 34" descr="A red and yellow explosion with blue text&#10;&#10;Description automatically generated">
            <a:extLst>
              <a:ext uri="{FF2B5EF4-FFF2-40B4-BE49-F238E27FC236}">
                <a16:creationId xmlns:a16="http://schemas.microsoft.com/office/drawing/2014/main" id="{74A0C035-0DFB-9190-C7D7-931FC4283B7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476297" y="6737204"/>
            <a:ext cx="1282700" cy="1130300"/>
          </a:xfrm>
          <a:prstGeom prst="rect">
            <a:avLst/>
          </a:prstGeom>
        </p:spPr>
      </p:pic>
      <p:pic>
        <p:nvPicPr>
          <p:cNvPr id="39" name="Picture 38" descr="Cartoon characters flying in the air&#10;&#10;Description automatically generated">
            <a:extLst>
              <a:ext uri="{FF2B5EF4-FFF2-40B4-BE49-F238E27FC236}">
                <a16:creationId xmlns:a16="http://schemas.microsoft.com/office/drawing/2014/main" id="{B7B8C219-C181-6A5C-2294-ECE0D3E1BB0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555159" y="8707911"/>
            <a:ext cx="1471826" cy="120136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2842</TotalTime>
  <Words>185</Words>
  <Application>Microsoft Macintosh PowerPoint</Application>
  <PresentationFormat>Custom</PresentationFormat>
  <Paragraphs>55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Phosphate Inline</vt:lpstr>
      <vt:lpstr>Bernard MT Condensed</vt:lpstr>
      <vt:lpstr>Century Gothic</vt:lpstr>
      <vt:lpstr>Avenir Next Condensed</vt:lpstr>
      <vt:lpstr>Arial Rounded MT Bold</vt:lpstr>
      <vt:lpstr>Cooper Black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Peacock, Darrah</cp:lastModifiedBy>
  <cp:revision>9</cp:revision>
  <cp:lastPrinted>2024-02-29T19:04:54Z</cp:lastPrinted>
  <dcterms:modified xsi:type="dcterms:W3CDTF">2024-02-29T19:05:29Z</dcterms:modified>
</cp:coreProperties>
</file>